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8" r:id="rId2"/>
    <p:sldId id="260" r:id="rId3"/>
    <p:sldId id="273" r:id="rId4"/>
    <p:sldId id="271" r:id="rId5"/>
    <p:sldId id="274" r:id="rId6"/>
    <p:sldId id="290" r:id="rId7"/>
    <p:sldId id="302" r:id="rId8"/>
    <p:sldId id="303" r:id="rId9"/>
    <p:sldId id="304" r:id="rId10"/>
    <p:sldId id="305" r:id="rId11"/>
    <p:sldId id="306" r:id="rId12"/>
    <p:sldId id="307" r:id="rId13"/>
    <p:sldId id="285" r:id="rId14"/>
    <p:sldId id="308" r:id="rId15"/>
    <p:sldId id="28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ovon5795" initials="s" lastIdx="1" clrIdx="0">
    <p:extLst>
      <p:ext uri="{19B8F6BF-5375-455C-9EA6-DF929625EA0E}">
        <p15:presenceInfo xmlns:p15="http://schemas.microsoft.com/office/powerpoint/2012/main" userId="shovon5795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6DA"/>
    <a:srgbClr val="6D93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74" autoAdjust="0"/>
    <p:restoredTop sz="94434" autoAdjust="0"/>
  </p:normalViewPr>
  <p:slideViewPr>
    <p:cSldViewPr snapToGrid="0">
      <p:cViewPr varScale="1">
        <p:scale>
          <a:sx n="74" d="100"/>
          <a:sy n="74" d="100"/>
        </p:scale>
        <p:origin x="4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3/18/2019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3/18/2019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57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28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866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037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454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75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80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BB745B7-7831-4746-AE11-F181D3DCA37B}" type="datetime2">
              <a:rPr lang="en-US" smtClean="0"/>
              <a:t>Monday, March 18, 2019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9EAC-35B4-4759-8F37-42F57F44F3D5}" type="datetime2">
              <a:rPr lang="en-US" smtClean="0"/>
              <a:t>Monday, March 18, 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BED04679-A8C6-4AB0-9BCF-B4B6A9E2A09C}" type="datetime2">
              <a:rPr lang="en-US" smtClean="0"/>
              <a:t>Monday, March 18, 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1D93-F816-42B8-840A-43ABDCA4CCA3}" type="datetime2">
              <a:rPr lang="en-US" smtClean="0"/>
              <a:t>Monday, March 18, 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86E7B4C-2757-411C-A84D-2FA572054EB3}" type="datetime2">
              <a:rPr lang="en-US" smtClean="0"/>
              <a:t>Monday, March 18,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99D4A-D311-4159-B50F-C45BD822B258}" type="datetime2">
              <a:rPr lang="en-US" smtClean="0"/>
              <a:t>Monday, March 18, 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383D-131A-4A98-B48B-07AF8CE7EA7D}" type="datetime2">
              <a:rPr lang="en-US" smtClean="0"/>
              <a:t>Monday, March 18, 2019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8C16D-B59D-4D03-867A-3B89DF8904B4}" type="datetime2">
              <a:rPr lang="en-US" smtClean="0"/>
              <a:t>Monday, March 18, 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EF864-6EF4-458D-8BA4-57119892E0A0}" type="datetime2">
              <a:rPr lang="en-US" smtClean="0"/>
              <a:t>Monday, March 18, 2019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145F-16F4-407C-94C7-686A48B68597}" type="datetime2">
              <a:rPr lang="en-US" smtClean="0"/>
              <a:t>Monday, March 18, 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9E874-ABD5-415C-B57E-15799609CD74}" type="datetime2">
              <a:rPr lang="en-US" smtClean="0"/>
              <a:t>Monday, March 18, 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7C064994-BFBC-4A65-9A72-2387FF17C677}" type="datetime2">
              <a:rPr lang="en-US" smtClean="0"/>
              <a:t>Monday, March 18, 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33352" y="875763"/>
            <a:ext cx="8622968" cy="3662897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Joining Techniques of Database and Prospects of NoSQL in Business </a:t>
            </a:r>
            <a:br>
              <a:rPr lang="en-US" sz="3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4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0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19</a:t>
            </a:r>
            <a:r>
              <a:rPr lang="en-US" sz="2000" baseline="300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</a:t>
            </a:r>
            <a:r>
              <a:rPr lang="en-US" sz="20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March , 2019</a:t>
            </a:r>
            <a:r>
              <a:rPr lang="en-US" sz="4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4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44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33352" y="4396991"/>
            <a:ext cx="9358648" cy="110228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b="1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Presented By:</a:t>
            </a: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</a:t>
            </a:r>
            <a:r>
              <a:rPr lang="en-US" b="1" dirty="0" err="1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Shovan</a:t>
            </a:r>
            <a:r>
              <a:rPr lang="en-US" b="1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Bhowmik</a:t>
            </a:r>
          </a:p>
          <a:p>
            <a:pPr>
              <a:lnSpc>
                <a:spcPct val="110000"/>
              </a:lnSpc>
            </a:pPr>
            <a:r>
              <a:rPr lang="en-US" b="1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b="1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     </a:t>
            </a:r>
            <a:r>
              <a:rPr lang="en-US" sz="2000" b="1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BSc in Computer Science and Engineering</a:t>
            </a:r>
            <a:br>
              <a:rPr lang="en-US" sz="2000" b="1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000" b="1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          Khulna University of Engineering &amp; Technology</a:t>
            </a:r>
            <a:endParaRPr lang="en-US" dirty="0" smtClean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Outer Join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38596" y="6381481"/>
            <a:ext cx="1971947" cy="365125"/>
          </a:xfrm>
        </p:spPr>
        <p:txBody>
          <a:bodyPr/>
          <a:lstStyle/>
          <a:p>
            <a:fld id="{D11F1D93-F816-42B8-840A-43ABDCA4CCA3}" type="datetime2">
              <a:rPr lang="en-US" smtClean="0"/>
              <a:t>Monday, March 18, 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268502" y="6391427"/>
            <a:ext cx="1968898" cy="365125"/>
          </a:xfrm>
        </p:spPr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636737"/>
          </a:xfrm>
        </p:spPr>
        <p:txBody>
          <a:bodyPr>
            <a:normAutofit/>
          </a:bodyPr>
          <a:lstStyle/>
          <a:p>
            <a:r>
              <a:rPr lang="en-US" sz="18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Left Outer Join: </a:t>
            </a: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gives the matching rows and the </a:t>
            </a:r>
            <a:b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rows which are in the left table but not in the right </a:t>
            </a:r>
            <a:b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table.</a:t>
            </a:r>
            <a:endParaRPr lang="en-US" sz="16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48587" y="3665246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45018" y="3533742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77705" y="4379052"/>
            <a:ext cx="5342588" cy="923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E_No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E_Name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D_Name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Location FROM Employee LEFT OUTER JOIN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Deparment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ON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Employee.Dept_No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Department.Dept_No</a:t>
            </a:r>
            <a:endParaRPr lang="en-US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7947596"/>
              </p:ext>
            </p:extLst>
          </p:nvPr>
        </p:nvGraphicFramePr>
        <p:xfrm>
          <a:off x="6677705" y="1850567"/>
          <a:ext cx="2596323" cy="184567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741414"/>
                <a:gridCol w="989468"/>
                <a:gridCol w="865441"/>
              </a:tblGrid>
              <a:tr h="36913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Dept</a:t>
                      </a:r>
                      <a:r>
                        <a:rPr lang="en-US" sz="1200" baseline="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No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913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913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913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913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Joy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D4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9500481"/>
              </p:ext>
            </p:extLst>
          </p:nvPr>
        </p:nvGraphicFramePr>
        <p:xfrm>
          <a:off x="9324303" y="1862734"/>
          <a:ext cx="2695988" cy="1693168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769875"/>
                <a:gridCol w="1027450"/>
                <a:gridCol w="898663"/>
              </a:tblGrid>
              <a:tr h="54934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Dept</a:t>
                      </a:r>
                      <a:r>
                        <a:rPr lang="en-US" sz="1000" baseline="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_No</a:t>
                      </a:r>
                      <a:endParaRPr lang="en-US" sz="10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D_Name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Location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127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127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127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726648"/>
              </p:ext>
            </p:extLst>
          </p:nvPr>
        </p:nvGraphicFramePr>
        <p:xfrm>
          <a:off x="50925" y="2815322"/>
          <a:ext cx="6306233" cy="26453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576558"/>
                <a:gridCol w="1576558"/>
                <a:gridCol w="1565595"/>
                <a:gridCol w="1587522"/>
              </a:tblGrid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D_Name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Location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800" dirty="0" smtClean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Joy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NULL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NULL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927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Outer Join(Cont..)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38596" y="6381481"/>
            <a:ext cx="1971947" cy="365125"/>
          </a:xfrm>
        </p:spPr>
        <p:txBody>
          <a:bodyPr/>
          <a:lstStyle/>
          <a:p>
            <a:fld id="{D11F1D93-F816-42B8-840A-43ABDCA4CCA3}" type="datetime2">
              <a:rPr lang="en-US" smtClean="0"/>
              <a:t>Monday, March 18, 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268502" y="6391427"/>
            <a:ext cx="1968898" cy="365125"/>
          </a:xfrm>
        </p:spPr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636737"/>
          </a:xfrm>
        </p:spPr>
        <p:txBody>
          <a:bodyPr>
            <a:normAutofit/>
          </a:bodyPr>
          <a:lstStyle/>
          <a:p>
            <a:r>
              <a:rPr lang="en-US" sz="18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Right Outer Join: </a:t>
            </a: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gives the matching rows and the </a:t>
            </a:r>
            <a:b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rows which are in the right table but not in the left </a:t>
            </a:r>
            <a:b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table.</a:t>
            </a:r>
            <a:endParaRPr lang="en-US" sz="16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48587" y="3745213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45018" y="3852979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77705" y="4379052"/>
            <a:ext cx="5342588" cy="923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E_No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E_Name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D_Name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Location FROM Employee RIGHT OUTER JOIN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Deparment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ON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Employee.Dept_No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Department.Dept_No</a:t>
            </a:r>
            <a:endParaRPr lang="en-US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497745"/>
              </p:ext>
            </p:extLst>
          </p:nvPr>
        </p:nvGraphicFramePr>
        <p:xfrm>
          <a:off x="6677705" y="1850567"/>
          <a:ext cx="2596323" cy="1831521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741414"/>
                <a:gridCol w="989468"/>
                <a:gridCol w="865441"/>
              </a:tblGrid>
              <a:tr h="43778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Dept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No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778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778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778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D3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5009581"/>
              </p:ext>
            </p:extLst>
          </p:nvPr>
        </p:nvGraphicFramePr>
        <p:xfrm>
          <a:off x="9324303" y="1862734"/>
          <a:ext cx="2695988" cy="19985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769875"/>
                <a:gridCol w="1027450"/>
                <a:gridCol w="898663"/>
              </a:tblGrid>
              <a:tr h="50990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Dept</a:t>
                      </a:r>
                      <a:r>
                        <a:rPr lang="en-US" sz="1400" baseline="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_No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D_Name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Location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0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0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0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D3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0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D4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Testing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Khulna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95783"/>
              </p:ext>
            </p:extLst>
          </p:nvPr>
        </p:nvGraphicFramePr>
        <p:xfrm>
          <a:off x="50925" y="2815322"/>
          <a:ext cx="6306233" cy="26453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576558"/>
                <a:gridCol w="1576558"/>
                <a:gridCol w="1565595"/>
                <a:gridCol w="1587522"/>
              </a:tblGrid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D_Name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Location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800" dirty="0" smtClean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NULL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NULL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Testing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Khulna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339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Outer Join(Cont..)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38596" y="6381481"/>
            <a:ext cx="1971947" cy="365125"/>
          </a:xfrm>
        </p:spPr>
        <p:txBody>
          <a:bodyPr/>
          <a:lstStyle/>
          <a:p>
            <a:fld id="{D11F1D93-F816-42B8-840A-43ABDCA4CCA3}" type="datetime2">
              <a:rPr lang="en-US" smtClean="0"/>
              <a:t>Monday, March 18, 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268502" y="6391427"/>
            <a:ext cx="1968898" cy="365125"/>
          </a:xfrm>
        </p:spPr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636737"/>
          </a:xfrm>
        </p:spPr>
        <p:txBody>
          <a:bodyPr>
            <a:normAutofit/>
          </a:bodyPr>
          <a:lstStyle/>
          <a:p>
            <a:r>
              <a:rPr lang="en-US" sz="18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Full Outer Join: </a:t>
            </a:r>
            <a:r>
              <a:rPr lang="en-US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full outer join returns a </a:t>
            </a:r>
            <a:r>
              <a:rPr lang="en-US" sz="1600" dirty="0" err="1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resultset</a:t>
            </a: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</a:t>
            </a:r>
            <a:r>
              <a:rPr lang="en-US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the matched data of two table then </a:t>
            </a: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remaining </a:t>
            </a:r>
            <a:b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rows </a:t>
            </a:r>
            <a:r>
              <a:rPr lang="en-US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both left table and then the right table.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98862" y="3903027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62754" y="3817275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77705" y="4379052"/>
            <a:ext cx="5342588" cy="923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E_No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E_Name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D_Name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Location FROM Employee FULL OUTER JOIN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Deparment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ON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Employee.Dept_No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Department.Dept_No</a:t>
            </a:r>
            <a:endParaRPr lang="en-US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523143"/>
              </p:ext>
            </p:extLst>
          </p:nvPr>
        </p:nvGraphicFramePr>
        <p:xfrm>
          <a:off x="6727980" y="1862734"/>
          <a:ext cx="2596323" cy="2021796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741414"/>
                <a:gridCol w="989468"/>
                <a:gridCol w="865441"/>
              </a:tblGrid>
              <a:tr h="494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Dept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No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9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9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9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D3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90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Mehedi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D5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748989"/>
              </p:ext>
            </p:extLst>
          </p:nvPr>
        </p:nvGraphicFramePr>
        <p:xfrm>
          <a:off x="9442039" y="1862734"/>
          <a:ext cx="2695988" cy="19985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769875"/>
                <a:gridCol w="1027450"/>
                <a:gridCol w="898663"/>
              </a:tblGrid>
              <a:tr h="50990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Dept</a:t>
                      </a:r>
                      <a:r>
                        <a:rPr lang="en-US" sz="1400" baseline="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_No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D_Name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Location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0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0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0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D3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08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D4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Testing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Khulna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3016118"/>
              </p:ext>
            </p:extLst>
          </p:nvPr>
        </p:nvGraphicFramePr>
        <p:xfrm>
          <a:off x="50925" y="2815322"/>
          <a:ext cx="6306233" cy="3174384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576558"/>
                <a:gridCol w="1576558"/>
                <a:gridCol w="1565595"/>
                <a:gridCol w="1587522"/>
              </a:tblGrid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D_Name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Location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800" dirty="0" smtClean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NULL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NULL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Testing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Khulna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906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Mehedi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NULL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NULL</a:t>
                      </a:r>
                      <a:endParaRPr lang="en-US" sz="18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8406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Prospects of NoSQL in Business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527893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means “Not only SQL”. It is an upcoming category of database management system. 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 of this databases grew up with internet giants like Google, Facebook, Amazon who deals with gigantic volume of data.</a:t>
            </a:r>
            <a:r>
              <a:rPr lang="en-US" sz="24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sz="2400" dirty="0" smtClean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NoSQL databases are non-relational databases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They do not query like SQL and do not follow strict schema.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ACID – Atomicity, Consistency, Isolation and </a:t>
            </a:r>
            <a:r>
              <a:rPr lang="en-US" sz="240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Durability </a:t>
            </a:r>
            <a:r>
              <a:rPr lang="en-US" sz="240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</a:t>
            </a:r>
            <a:r>
              <a:rPr lang="en-US" sz="240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guaranteed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73EE1-41CD-4DCD-A312-30E3B9F3443B}" type="datetime2">
              <a:rPr lang="en-US" smtClean="0"/>
              <a:t>Monday, March 18, 2019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88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Prospects of NoSQL in Business(Cont..)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527893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main prospects of NoSQL are: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Multi-Modeled and Flexible : It can store structured, unstructured</a:t>
            </a:r>
            <a:b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semi-structured data into the database.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Easily Scalable : Follows peer-to-peer </a:t>
            </a:r>
            <a:r>
              <a:rPr lang="en-US" sz="2400" dirty="0" err="1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architechture</a:t>
            </a: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where scaling</a:t>
            </a:r>
            <a:b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easier compared to the relational database.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Distributed : Data can be accessed from different machines.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Great for small business : Allows rapid real time big data processing by delivering</a:t>
            </a:r>
            <a:b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high volume, high variety scopes.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73EE1-41CD-4DCD-A312-30E3B9F3443B}" type="datetime2">
              <a:rPr lang="en-US" smtClean="0"/>
              <a:t>Monday, March 18, 2019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75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EF864-6EF4-458D-8BA4-57119892E0A0}" type="datetime2">
              <a:rPr lang="en-US" smtClean="0"/>
              <a:t>Monday, March 18, 2019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29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Outlines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527894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Joining Techniques</a:t>
            </a:r>
          </a:p>
          <a:p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Cross Join</a:t>
            </a:r>
          </a:p>
          <a:p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Natural Join</a:t>
            </a:r>
          </a:p>
          <a:p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Self Join</a:t>
            </a:r>
          </a:p>
          <a:p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Inner Join</a:t>
            </a:r>
            <a:endParaRPr lang="en-US" sz="24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Outer Join</a:t>
            </a:r>
          </a:p>
          <a:p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Prospects of NoSQL in Business</a:t>
            </a:r>
          </a:p>
          <a:p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73EE1-41CD-4DCD-A312-30E3B9F3443B}" type="datetime2">
              <a:rPr lang="en-US" smtClean="0"/>
              <a:t>Monday, March 18, 2019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Joining Techniques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527893"/>
          </a:xfrm>
        </p:spPr>
        <p:txBody>
          <a:bodyPr>
            <a:normAutofit/>
          </a:bodyPr>
          <a:lstStyle/>
          <a:p>
            <a:pPr algn="just"/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Join is a clause used to combine two tables of a database</a:t>
            </a:r>
          </a:p>
          <a:p>
            <a:pPr algn="just"/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is basically used both in relational database as well as SQL queries but in separate form</a:t>
            </a:r>
          </a:p>
          <a:p>
            <a:pPr algn="just"/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almost 99% cases, we use Joining techniques in database manipulation to find necessary </a:t>
            </a:r>
            <a:r>
              <a:rPr lang="en-US" sz="2400" dirty="0" err="1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informations</a:t>
            </a:r>
            <a:endParaRPr lang="en-US" sz="2400" dirty="0" smtClean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n-US" sz="24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fast storing information, there is no alternate way to joining operations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73EE1-41CD-4DCD-A312-30E3B9F3443B}" type="datetime2">
              <a:rPr lang="en-US" smtClean="0"/>
              <a:t>Monday, March 18, 2019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60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Joining Techniques(Cont..)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52789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en-US" sz="2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Suppose, we have two tables: Employee table and Department table</a:t>
            </a:r>
          </a:p>
          <a:p>
            <a:pPr marL="0" indent="0" algn="just">
              <a:lnSpc>
                <a:spcPct val="170000"/>
              </a:lnSpc>
              <a:buNone/>
            </a:pPr>
            <a:endParaRPr lang="en-US" sz="2400" dirty="0" smtClean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73EE1-41CD-4DCD-A312-30E3B9F3443B}" type="datetime2">
              <a:rPr lang="en-US" smtClean="0"/>
              <a:t>Monday, March 18, 2019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0274915"/>
              </p:ext>
            </p:extLst>
          </p:nvPr>
        </p:nvGraphicFramePr>
        <p:xfrm>
          <a:off x="1403739" y="2582853"/>
          <a:ext cx="3709174" cy="22824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059203"/>
                <a:gridCol w="1413579"/>
                <a:gridCol w="1236392"/>
              </a:tblGrid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Address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Joy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Mehedi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845889"/>
              </p:ext>
            </p:extLst>
          </p:nvPr>
        </p:nvGraphicFramePr>
        <p:xfrm>
          <a:off x="7173532" y="2585753"/>
          <a:ext cx="3322130" cy="21617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948678"/>
                <a:gridCol w="1266075"/>
                <a:gridCol w="1107377"/>
              </a:tblGrid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Dept</a:t>
                      </a:r>
                      <a:r>
                        <a:rPr lang="en-US" baseline="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_No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Name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Accounts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D4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24828" y="4866868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907318" y="4747473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03740" y="5386853"/>
            <a:ext cx="52546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Q1. Find the address of employee name “</a:t>
            </a:r>
            <a:r>
              <a:rPr lang="en-US" dirty="0" err="1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Akif</a:t>
            </a:r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”.</a:t>
            </a:r>
          </a:p>
          <a:p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Q2. What is the department name of </a:t>
            </a:r>
            <a:r>
              <a:rPr lang="en-US" dirty="0" err="1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Dept_No</a:t>
            </a:r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b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D1 ?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82427" y="5236200"/>
            <a:ext cx="45149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Ans1: SELECT Address from Employee</a:t>
            </a:r>
            <a:b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WHERE </a:t>
            </a:r>
            <a:r>
              <a:rPr lang="en-US" dirty="0" err="1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E_Name</a:t>
            </a:r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“</a:t>
            </a:r>
            <a:r>
              <a:rPr lang="en-US" dirty="0" err="1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Akif</a:t>
            </a:r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”;</a:t>
            </a:r>
          </a:p>
          <a:p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Ans2: SELECT Name from Department</a:t>
            </a:r>
            <a:b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WHERE </a:t>
            </a:r>
            <a:r>
              <a:rPr lang="en-US" dirty="0" err="1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Dept_No</a:t>
            </a:r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D1;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93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6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Joining Techniques(Cont..)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1853682"/>
            <a:ext cx="9628632" cy="4527893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20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But what about this query?</a:t>
            </a:r>
          </a:p>
          <a:p>
            <a:pPr marL="0" indent="0" algn="just">
              <a:buNone/>
            </a:pPr>
            <a:r>
              <a:rPr lang="en-US" sz="20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Q: Find </a:t>
            </a:r>
            <a:r>
              <a:rPr lang="en-US" sz="2000" dirty="0" err="1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E_name</a:t>
            </a:r>
            <a:r>
              <a:rPr lang="en-US" sz="20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Employee </a:t>
            </a:r>
          </a:p>
          <a:p>
            <a:pPr marL="0" indent="0" algn="just">
              <a:buNone/>
            </a:pPr>
            <a:r>
              <a:rPr lang="en-US" sz="20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table who works in HR dept.</a:t>
            </a:r>
          </a:p>
          <a:p>
            <a:pPr marL="0" indent="0" algn="just">
              <a:buNone/>
            </a:pPr>
            <a:r>
              <a:rPr lang="en-US" sz="20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Now the concept of Joining comes</a:t>
            </a:r>
          </a:p>
          <a:p>
            <a:pPr marL="0" indent="0" algn="just">
              <a:buNone/>
            </a:pPr>
            <a:r>
              <a:rPr lang="en-US" sz="18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There are some types of joining:</a:t>
            </a:r>
          </a:p>
          <a:p>
            <a:pPr marL="342900" indent="-342900" algn="just">
              <a:buAutoNum type="arabicPeriod"/>
            </a:pPr>
            <a:r>
              <a:rPr lang="en-US" sz="18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Cross Join</a:t>
            </a:r>
          </a:p>
          <a:p>
            <a:pPr marL="342900" indent="-342900" algn="just">
              <a:buAutoNum type="arabicPeriod"/>
            </a:pPr>
            <a:r>
              <a:rPr lang="en-US" sz="18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Natural Join</a:t>
            </a:r>
          </a:p>
          <a:p>
            <a:pPr marL="342900" indent="-342900" algn="just">
              <a:buAutoNum type="arabicPeriod"/>
            </a:pPr>
            <a:r>
              <a:rPr lang="en-US" sz="18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Self Join</a:t>
            </a:r>
          </a:p>
          <a:p>
            <a:pPr marL="342900" indent="-342900" algn="just">
              <a:buAutoNum type="arabicPeriod"/>
            </a:pPr>
            <a:r>
              <a:rPr lang="en-US" sz="18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Inner or </a:t>
            </a:r>
            <a:r>
              <a:rPr lang="en-US" sz="1800" dirty="0" err="1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Equi</a:t>
            </a:r>
            <a:r>
              <a:rPr lang="en-US" sz="18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Join</a:t>
            </a:r>
          </a:p>
          <a:p>
            <a:pPr marL="342900" indent="-342900" algn="just">
              <a:buAutoNum type="arabicPeriod"/>
            </a:pPr>
            <a:r>
              <a:rPr lang="en-US" sz="18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Outer Join </a:t>
            </a:r>
            <a:endParaRPr lang="en-US" sz="18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73EE1-41CD-4DCD-A312-30E3B9F3443B}" type="datetime2">
              <a:rPr lang="en-US" smtClean="0"/>
              <a:t>Monday, March 18, 2019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5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770186"/>
              </p:ext>
            </p:extLst>
          </p:nvPr>
        </p:nvGraphicFramePr>
        <p:xfrm>
          <a:off x="5250913" y="1970453"/>
          <a:ext cx="3419531" cy="21945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976492"/>
                <a:gridCol w="1303195"/>
                <a:gridCol w="1139844"/>
              </a:tblGrid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Address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Joy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Mehedi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585364"/>
              </p:ext>
            </p:extLst>
          </p:nvPr>
        </p:nvGraphicFramePr>
        <p:xfrm>
          <a:off x="8787922" y="1993321"/>
          <a:ext cx="3111536" cy="21617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88540"/>
                <a:gridCol w="1185817"/>
                <a:gridCol w="1037179"/>
              </a:tblGrid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Dept</a:t>
                      </a:r>
                      <a:r>
                        <a:rPr lang="en-US" baseline="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_No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Name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Accounts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41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D4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033399" y="4164992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357673" y="4155042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3052293" y="5769735"/>
            <a:ext cx="2099256" cy="484632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5151549" y="5177307"/>
            <a:ext cx="0" cy="1544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5151549" y="5166743"/>
            <a:ext cx="1120462" cy="10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292727" y="4982077"/>
            <a:ext cx="1460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Left Outer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5149401" y="6014601"/>
            <a:ext cx="1120462" cy="10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320814" y="5827385"/>
            <a:ext cx="1460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Right Outer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5149401" y="6720968"/>
            <a:ext cx="1120462" cy="10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6310274" y="6488027"/>
            <a:ext cx="1460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Full Outer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87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2" grpId="0"/>
      <p:bldP spid="44" grpId="0"/>
      <p:bldP spid="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Cross Join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1D93-F816-42B8-840A-43ABDCA4CCA3}" type="datetime2">
              <a:rPr lang="en-US" smtClean="0"/>
              <a:t>Monday, March 18, 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636737"/>
          </a:xfrm>
        </p:spPr>
        <p:txBody>
          <a:bodyPr/>
          <a:lstStyle/>
          <a:p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join combines each row from the first table to each row</a:t>
            </a:r>
            <a:b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from the second table. The final table is the Cartesian Product.</a:t>
            </a:r>
          </a:p>
          <a:p>
            <a:pPr marL="0" indent="0">
              <a:buNone/>
            </a:pPr>
            <a:endParaRPr lang="en-US" sz="16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5194533"/>
              </p:ext>
            </p:extLst>
          </p:nvPr>
        </p:nvGraphicFramePr>
        <p:xfrm>
          <a:off x="7556723" y="1867421"/>
          <a:ext cx="2074357" cy="123206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035661"/>
                <a:gridCol w="1038696"/>
              </a:tblGrid>
              <a:tr h="3091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931733"/>
              </p:ext>
            </p:extLst>
          </p:nvPr>
        </p:nvGraphicFramePr>
        <p:xfrm>
          <a:off x="9797294" y="1854553"/>
          <a:ext cx="2222996" cy="13304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064413"/>
                <a:gridCol w="1158583"/>
              </a:tblGrid>
              <a:tr h="41602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Name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694779" y="3042963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924343" y="3180660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988114"/>
              </p:ext>
            </p:extLst>
          </p:nvPr>
        </p:nvGraphicFramePr>
        <p:xfrm>
          <a:off x="672262" y="2647950"/>
          <a:ext cx="6774560" cy="37084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693640"/>
                <a:gridCol w="1693640"/>
                <a:gridCol w="1693640"/>
                <a:gridCol w="169364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Name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791718" y="3876541"/>
            <a:ext cx="4228572" cy="7078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* FROM Employee CROSS JOIN Department;</a:t>
            </a:r>
            <a:endParaRPr lang="en-US" sz="20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478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Natural Join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1D93-F816-42B8-840A-43ABDCA4CCA3}" type="datetime2">
              <a:rPr lang="en-US" smtClean="0"/>
              <a:t>Monday, March 18, 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636737"/>
          </a:xfrm>
        </p:spPr>
        <p:txBody>
          <a:bodyPr/>
          <a:lstStyle/>
          <a:p>
            <a:r>
              <a:rPr lang="en-US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Natural Join is a type of </a:t>
            </a: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join </a:t>
            </a:r>
            <a:r>
              <a:rPr lang="en-US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is based on column having </a:t>
            </a: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same </a:t>
            </a:r>
            <a:r>
              <a:rPr lang="en-US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name and same datatype present in both the tables to be </a:t>
            </a: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joined</a:t>
            </a:r>
            <a:r>
              <a:rPr lang="en-US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sz="1600" dirty="0" smtClean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269137"/>
              </p:ext>
            </p:extLst>
          </p:nvPr>
        </p:nvGraphicFramePr>
        <p:xfrm>
          <a:off x="7556723" y="1867421"/>
          <a:ext cx="2074357" cy="123206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035661"/>
                <a:gridCol w="1038696"/>
              </a:tblGrid>
              <a:tr h="3091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6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360423"/>
              </p:ext>
            </p:extLst>
          </p:nvPr>
        </p:nvGraphicFramePr>
        <p:xfrm>
          <a:off x="9797294" y="1854553"/>
          <a:ext cx="2222996" cy="13304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064413"/>
                <a:gridCol w="1158583"/>
              </a:tblGrid>
              <a:tr h="41602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Name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0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666622" y="3042213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924343" y="3180660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182210"/>
              </p:ext>
            </p:extLst>
          </p:nvPr>
        </p:nvGraphicFramePr>
        <p:xfrm>
          <a:off x="672262" y="2647950"/>
          <a:ext cx="6774560" cy="37084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693640"/>
                <a:gridCol w="1693640"/>
                <a:gridCol w="1693640"/>
                <a:gridCol w="169364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Name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E6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E6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E6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E6D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HR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Finance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810057" y="5209081"/>
            <a:ext cx="4228572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* FROM Employee NATURAL JOIN Department;</a:t>
            </a:r>
            <a:endParaRPr lang="en-US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91718" y="3560580"/>
            <a:ext cx="4228572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Find the Employee Names who is working in a department</a:t>
            </a:r>
            <a:endParaRPr lang="en-US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91718" y="4242342"/>
            <a:ext cx="4228572" cy="923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E_Name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Employee,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Deparment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WHERE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Employee.E_No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Department.E_No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endParaRPr lang="en-US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91718" y="5896334"/>
            <a:ext cx="4228572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Ans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Shovon,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Masud</a:t>
            </a:r>
            <a:endParaRPr lang="en-US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0733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6" grpId="0" animBg="1"/>
      <p:bldP spid="12" grpId="0" animBg="1"/>
      <p:bldP spid="13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Self Join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1D93-F816-42B8-840A-43ABDCA4CCA3}" type="datetime2">
              <a:rPr lang="en-US" smtClean="0"/>
              <a:t>Monday, March 18, 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636737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Self Joining, the table is joined with itself.</a:t>
            </a:r>
            <a:endParaRPr lang="en-US" sz="20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9060143"/>
              </p:ext>
            </p:extLst>
          </p:nvPr>
        </p:nvGraphicFramePr>
        <p:xfrm>
          <a:off x="7907629" y="1863887"/>
          <a:ext cx="4112661" cy="143310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368215"/>
                <a:gridCol w="1372223"/>
                <a:gridCol w="1372223"/>
              </a:tblGrid>
              <a:tr h="43651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S_id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C_id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Since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19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2016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19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S2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2017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19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2017</a:t>
                      </a:r>
                      <a:endParaRPr lang="en-US" sz="14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9036680" y="3237037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Study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582635"/>
              </p:ext>
            </p:extLst>
          </p:nvPr>
        </p:nvGraphicFramePr>
        <p:xfrm>
          <a:off x="672262" y="2647950"/>
          <a:ext cx="6774560" cy="37033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693640"/>
                <a:gridCol w="1693640"/>
                <a:gridCol w="1693640"/>
                <a:gridCol w="169364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S_id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C_id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S_id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C_id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804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E6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E6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E6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E6D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C1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C1</a:t>
                      </a:r>
                      <a:endParaRPr lang="en-US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7792883" y="3651070"/>
            <a:ext cx="4262920" cy="6597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Find </a:t>
            </a:r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Student_id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who is enrolled in at least two courses.</a:t>
            </a:r>
            <a:endParaRPr lang="en-US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91718" y="4607188"/>
            <a:ext cx="4202814" cy="9156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T1.S_id FROM Study as T1, Study as T2 WHERE T1.S_id = T2.S_id and T1.C_id != T2.C_id;</a:t>
            </a:r>
            <a:endParaRPr lang="en-US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91718" y="5896334"/>
            <a:ext cx="4228572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Ans</a:t>
            </a:r>
            <a:r>
              <a:rPr lang="en-US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S1</a:t>
            </a:r>
            <a:endParaRPr lang="en-US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819813"/>
              </p:ext>
            </p:extLst>
          </p:nvPr>
        </p:nvGraphicFramePr>
        <p:xfrm>
          <a:off x="672262" y="2274570"/>
          <a:ext cx="6774560" cy="3708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387280"/>
                <a:gridCol w="33872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T1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T2</a:t>
                      </a:r>
                      <a:endParaRPr lang="en-US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510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 animBg="1"/>
      <p:bldP spid="13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Inner Join</a:t>
            </a:r>
            <a:endParaRPr lang="en-US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38596" y="6381481"/>
            <a:ext cx="1971947" cy="365125"/>
          </a:xfrm>
        </p:spPr>
        <p:txBody>
          <a:bodyPr/>
          <a:lstStyle/>
          <a:p>
            <a:fld id="{D11F1D93-F816-42B8-840A-43ABDCA4CCA3}" type="datetime2">
              <a:rPr lang="en-US" smtClean="0"/>
              <a:t>Monday, March 18, 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39894" y="6381482"/>
            <a:ext cx="1968898" cy="365125"/>
          </a:xfrm>
        </p:spPr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280160" y="1828456"/>
            <a:ext cx="9628632" cy="4636737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is a simple JOIN in which the result is based on </a:t>
            </a:r>
            <a:br>
              <a:rPr lang="en-US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matched </a:t>
            </a:r>
            <a:r>
              <a:rPr lang="en-US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as per the equality condition specified </a:t>
            </a: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</a:t>
            </a:r>
            <a:r>
              <a:rPr lang="en-US" sz="16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SQL query.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47942" y="3195098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45018" y="3186568"/>
            <a:ext cx="185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</a:t>
            </a:r>
            <a:endParaRPr lang="en-US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77703" y="4926543"/>
            <a:ext cx="5181599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</a:t>
            </a:r>
            <a:r>
              <a:rPr lang="en-US" sz="14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E_Name</a:t>
            </a:r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Employee INNER JOIN Department WHERE </a:t>
            </a:r>
            <a:r>
              <a:rPr lang="en-US" sz="14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Employee.E_No</a:t>
            </a:r>
            <a:r>
              <a:rPr lang="en-US" sz="14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14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Department.E_No</a:t>
            </a:r>
            <a:r>
              <a:rPr lang="en-US" sz="14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</a:t>
            </a:r>
            <a:r>
              <a:rPr lang="en-US" sz="14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Employee.Address</a:t>
            </a:r>
            <a:r>
              <a:rPr lang="en-US" sz="14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1400" dirty="0" err="1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Department.Location</a:t>
            </a:r>
            <a:r>
              <a:rPr lang="en-US" sz="14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pPr algn="just"/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endParaRPr lang="en-US" sz="14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77705" y="3582067"/>
            <a:ext cx="5181599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Find the Employee Names who is working in a department having location same as their address.</a:t>
            </a:r>
            <a:endParaRPr lang="en-US" sz="14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77703" y="4146824"/>
            <a:ext cx="5181599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</a:t>
            </a:r>
            <a:r>
              <a:rPr lang="en-US" sz="14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E_Name</a:t>
            </a:r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Employee, </a:t>
            </a:r>
            <a:r>
              <a:rPr lang="en-US" sz="14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Deparment</a:t>
            </a:r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WHERE </a:t>
            </a:r>
            <a:r>
              <a:rPr lang="en-US" sz="14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Employee.E_No</a:t>
            </a:r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14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Department.E_No</a:t>
            </a:r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</a:t>
            </a:r>
            <a:r>
              <a:rPr lang="en-US" sz="14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Employee.Address</a:t>
            </a:r>
            <a:r>
              <a:rPr lang="en-US" sz="140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</a:t>
            </a:r>
            <a:r>
              <a:rPr lang="en-US" sz="14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Department.Location</a:t>
            </a:r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endParaRPr lang="en-US" sz="14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77703" y="5939824"/>
            <a:ext cx="5181599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Ans</a:t>
            </a:r>
            <a:r>
              <a:rPr lang="en-US" sz="1400" dirty="0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Shovon, </a:t>
            </a:r>
            <a:r>
              <a:rPr lang="en-US" sz="1400" dirty="0" err="1" smtClean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Akif</a:t>
            </a:r>
            <a:endParaRPr lang="en-US" sz="140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7253371"/>
              </p:ext>
            </p:extLst>
          </p:nvPr>
        </p:nvGraphicFramePr>
        <p:xfrm>
          <a:off x="6677705" y="1850567"/>
          <a:ext cx="2596323" cy="141478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741414"/>
                <a:gridCol w="989468"/>
                <a:gridCol w="865441"/>
              </a:tblGrid>
              <a:tr h="2829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Address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29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29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29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29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Joy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709243"/>
              </p:ext>
            </p:extLst>
          </p:nvPr>
        </p:nvGraphicFramePr>
        <p:xfrm>
          <a:off x="9324303" y="1862734"/>
          <a:ext cx="2695988" cy="1367929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769875"/>
                <a:gridCol w="1027450"/>
                <a:gridCol w="898663"/>
              </a:tblGrid>
              <a:tr h="443818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Dept</a:t>
                      </a:r>
                      <a:r>
                        <a:rPr lang="en-US" sz="1000" baseline="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_No</a:t>
                      </a:r>
                      <a:endParaRPr lang="en-US" sz="10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Location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803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803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803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D3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9554942"/>
              </p:ext>
            </p:extLst>
          </p:nvPr>
        </p:nvGraphicFramePr>
        <p:xfrm>
          <a:off x="50926" y="2815322"/>
          <a:ext cx="6519234" cy="35661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086539"/>
                <a:gridCol w="1086539"/>
                <a:gridCol w="1078983"/>
                <a:gridCol w="1094095"/>
                <a:gridCol w="1086539"/>
                <a:gridCol w="1086539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E_Name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Address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Dept_No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Location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E_No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Shovon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D3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200" dirty="0">
                        <a:solidFill>
                          <a:srgbClr val="FF0000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Akif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D3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Masud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D3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Joy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Comilla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Joy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48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Joy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Dhaka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D3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Rangpur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  <a:endParaRPr lang="en-US" sz="120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4442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13" grpId="0" animBg="1"/>
      <p:bldP spid="15" grpId="0" animBg="1"/>
    </p:bldLst>
  </p:timing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3473</TotalTime>
  <Words>1117</Words>
  <Application>Microsoft Office PowerPoint</Application>
  <PresentationFormat>Widescreen</PresentationFormat>
  <Paragraphs>615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Tahoma</vt:lpstr>
      <vt:lpstr>Wingdings</vt:lpstr>
      <vt:lpstr>Educational subjects 16x9</vt:lpstr>
      <vt:lpstr>Joining Techniques of Database and Prospects of NoSQL in Business   19th March , 2019 </vt:lpstr>
      <vt:lpstr>Outlines</vt:lpstr>
      <vt:lpstr>Joining Techniques</vt:lpstr>
      <vt:lpstr>Joining Techniques(Cont..)</vt:lpstr>
      <vt:lpstr>Joining Techniques(Cont..)</vt:lpstr>
      <vt:lpstr>Cross Join</vt:lpstr>
      <vt:lpstr>Natural Join</vt:lpstr>
      <vt:lpstr>Self Join</vt:lpstr>
      <vt:lpstr>Inner Join</vt:lpstr>
      <vt:lpstr>Outer Join</vt:lpstr>
      <vt:lpstr>Outer Join(Cont..)</vt:lpstr>
      <vt:lpstr>Outer Join(Cont..)</vt:lpstr>
      <vt:lpstr>Prospects of NoSQL in Business</vt:lpstr>
      <vt:lpstr>Prospects of NoSQL in Business(Cont..)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shovon5795</dc:creator>
  <cp:lastModifiedBy>Shovon Bhowmik</cp:lastModifiedBy>
  <cp:revision>216</cp:revision>
  <dcterms:created xsi:type="dcterms:W3CDTF">2018-06-25T16:18:23Z</dcterms:created>
  <dcterms:modified xsi:type="dcterms:W3CDTF">2019-03-18T12:32:08Z</dcterms:modified>
</cp:coreProperties>
</file>

<file path=docProps/thumbnail.jpeg>
</file>